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5"/>
  </p:notesMasterIdLst>
  <p:sldIdLst>
    <p:sldId id="256" r:id="rId2"/>
    <p:sldId id="297" r:id="rId3"/>
    <p:sldId id="257" r:id="rId4"/>
    <p:sldId id="292" r:id="rId5"/>
    <p:sldId id="299" r:id="rId6"/>
    <p:sldId id="272" r:id="rId7"/>
    <p:sldId id="304" r:id="rId8"/>
    <p:sldId id="308" r:id="rId9"/>
    <p:sldId id="312" r:id="rId10"/>
    <p:sldId id="307" r:id="rId11"/>
    <p:sldId id="306" r:id="rId12"/>
    <p:sldId id="311" r:id="rId13"/>
    <p:sldId id="279" r:id="rId14"/>
    <p:sldId id="295" r:id="rId15"/>
    <p:sldId id="277" r:id="rId16"/>
    <p:sldId id="296" r:id="rId17"/>
    <p:sldId id="318" r:id="rId18"/>
    <p:sldId id="315" r:id="rId19"/>
    <p:sldId id="313" r:id="rId20"/>
    <p:sldId id="281" r:id="rId21"/>
    <p:sldId id="321" r:id="rId22"/>
    <p:sldId id="322" r:id="rId23"/>
    <p:sldId id="323" r:id="rId24"/>
    <p:sldId id="324" r:id="rId25"/>
    <p:sldId id="325" r:id="rId26"/>
    <p:sldId id="316" r:id="rId27"/>
    <p:sldId id="327" r:id="rId28"/>
    <p:sldId id="317" r:id="rId29"/>
    <p:sldId id="326" r:id="rId30"/>
    <p:sldId id="319" r:id="rId31"/>
    <p:sldId id="320" r:id="rId32"/>
    <p:sldId id="294" r:id="rId33"/>
    <p:sldId id="290" r:id="rId3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96"/>
    <p:restoredTop sz="94583"/>
  </p:normalViewPr>
  <p:slideViewPr>
    <p:cSldViewPr snapToGrid="0">
      <p:cViewPr varScale="1">
        <p:scale>
          <a:sx n="121" d="100"/>
          <a:sy n="121" d="100"/>
        </p:scale>
        <p:origin x="58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ce474c632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ce474c632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51" name="Google Shape;51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655584" y="517304"/>
            <a:ext cx="7832832" cy="205444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dirty="0"/>
              <a:t>Caso anatomopatológico</a:t>
            </a:r>
            <a:br>
              <a:rPr lang="pt-BR" sz="3200" dirty="0"/>
            </a:br>
            <a:r>
              <a:rPr lang="es-ES" sz="1600" dirty="0"/>
              <a:t>Los grandes simuladores en dermatopatología</a:t>
            </a:r>
            <a:endParaRPr sz="1600" dirty="0"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31-06-2024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Yuri Reis Casal – HCFMUSP - Brasil</a:t>
            </a:r>
            <a:endParaRPr dirty="0"/>
          </a:p>
        </p:txBody>
      </p:sp>
      <p:pic>
        <p:nvPicPr>
          <p:cNvPr id="4" name="Picture 3" descr="A gold coin with a map and text&#10;&#10;Description automatically generated">
            <a:extLst>
              <a:ext uri="{FF2B5EF4-FFF2-40B4-BE49-F238E27FC236}">
                <a16:creationId xmlns:a16="http://schemas.microsoft.com/office/drawing/2014/main" id="{40625C7D-87E4-970F-6FF3-85FF396B8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416" y="72771"/>
            <a:ext cx="1130102" cy="1110882"/>
          </a:xfrm>
          <a:prstGeom prst="rect">
            <a:avLst/>
          </a:prstGeom>
        </p:spPr>
      </p:pic>
      <p:pic>
        <p:nvPicPr>
          <p:cNvPr id="3" name="Picture 2" descr="A white microscope and dna&#10;&#10;Description automatically generated">
            <a:extLst>
              <a:ext uri="{FF2B5EF4-FFF2-40B4-BE49-F238E27FC236}">
                <a16:creationId xmlns:a16="http://schemas.microsoft.com/office/drawing/2014/main" id="{5386858D-6B24-DF8E-DC95-039309F02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095" y="72771"/>
            <a:ext cx="1083339" cy="111088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ink and white cell&#10;&#10;Description automatically generated">
            <a:extLst>
              <a:ext uri="{FF2B5EF4-FFF2-40B4-BE49-F238E27FC236}">
                <a16:creationId xmlns:a16="http://schemas.microsoft.com/office/drawing/2014/main" id="{FDFC6118-F52F-6510-D8D4-82C3F65B9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14" y="93774"/>
            <a:ext cx="8712200" cy="454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2911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ink and white cell&#10;&#10;Description automatically generated">
            <a:extLst>
              <a:ext uri="{FF2B5EF4-FFF2-40B4-BE49-F238E27FC236}">
                <a16:creationId xmlns:a16="http://schemas.microsoft.com/office/drawing/2014/main" id="{70271FB3-FCB4-8D17-9B01-BAEC0B563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78" y="83139"/>
            <a:ext cx="8485713" cy="442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5142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ink and white tissue&#10;&#10;Description automatically generated">
            <a:extLst>
              <a:ext uri="{FF2B5EF4-FFF2-40B4-BE49-F238E27FC236}">
                <a16:creationId xmlns:a16="http://schemas.microsoft.com/office/drawing/2014/main" id="{B3A385AF-FE2B-4203-73EA-DD2346EB8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19" y="83141"/>
            <a:ext cx="8765362" cy="457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8229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009C2A-6219-AF5A-F15D-5AD016B3C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41" y="168201"/>
            <a:ext cx="8584609" cy="447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667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beard and a question mark above his head&#10;&#10;Description automatically generated">
            <a:extLst>
              <a:ext uri="{FF2B5EF4-FFF2-40B4-BE49-F238E27FC236}">
                <a16:creationId xmlns:a16="http://schemas.microsoft.com/office/drawing/2014/main" id="{DD7C2BA8-6EEB-CFEF-8F6F-707AF6C35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461" y="1965695"/>
            <a:ext cx="2166088" cy="27076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0DDD07-2022-3C2E-9416-BB4D5313A8BB}"/>
              </a:ext>
            </a:extLst>
          </p:cNvPr>
          <p:cNvSpPr txBox="1"/>
          <p:nvPr/>
        </p:nvSpPr>
        <p:spPr>
          <a:xfrm>
            <a:off x="1690578" y="1127051"/>
            <a:ext cx="6113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Paniculite</a:t>
            </a:r>
            <a:r>
              <a:rPr lang="en-GB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predominantemente</a:t>
            </a:r>
            <a:r>
              <a:rPr lang="en-GB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lobular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82603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urple and white surface&#10;&#10;Description automatically generated">
            <a:extLst>
              <a:ext uri="{FF2B5EF4-FFF2-40B4-BE49-F238E27FC236}">
                <a16:creationId xmlns:a16="http://schemas.microsoft.com/office/drawing/2014/main" id="{BCE63139-7585-4316-FBBD-E0B35721D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14" y="83140"/>
            <a:ext cx="8680302" cy="45265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0744C9-776E-9319-5E94-CBFC7AC72EB3}"/>
              </a:ext>
            </a:extLst>
          </p:cNvPr>
          <p:cNvSpPr txBox="1"/>
          <p:nvPr/>
        </p:nvSpPr>
        <p:spPr>
          <a:xfrm>
            <a:off x="7474689" y="4752583"/>
            <a:ext cx="1562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Alcian</a:t>
            </a:r>
            <a:r>
              <a:rPr lang="en-US" dirty="0"/>
              <a:t> blue-PAS</a:t>
            </a:r>
          </a:p>
        </p:txBody>
      </p:sp>
    </p:spTree>
    <p:extLst>
      <p:ext uri="{BB962C8B-B14F-4D97-AF65-F5344CB8AC3E}">
        <p14:creationId xmlns:p14="http://schemas.microsoft.com/office/powerpoint/2010/main" val="1920471381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4;p6">
            <a:extLst>
              <a:ext uri="{FF2B5EF4-FFF2-40B4-BE49-F238E27FC236}">
                <a16:creationId xmlns:a16="http://schemas.microsoft.com/office/drawing/2014/main" id="{947D7359-510C-8FD2-26AC-ABCA2101C25A}"/>
              </a:ext>
            </a:extLst>
          </p:cNvPr>
          <p:cNvSpPr txBox="1">
            <a:spLocks/>
          </p:cNvSpPr>
          <p:nvPr/>
        </p:nvSpPr>
        <p:spPr>
          <a:xfrm>
            <a:off x="457200" y="181816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Paniculite</a:t>
            </a:r>
            <a:r>
              <a:rPr lang="es-E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lúpica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F45007-F56F-0899-E386-E07490F591A3}"/>
              </a:ext>
            </a:extLst>
          </p:cNvPr>
          <p:cNvSpPr txBox="1"/>
          <p:nvPr/>
        </p:nvSpPr>
        <p:spPr>
          <a:xfrm>
            <a:off x="4061637" y="3359888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CD123?</a:t>
            </a:r>
          </a:p>
        </p:txBody>
      </p:sp>
    </p:spTree>
    <p:extLst>
      <p:ext uri="{BB962C8B-B14F-4D97-AF65-F5344CB8AC3E}">
        <p14:creationId xmlns:p14="http://schemas.microsoft.com/office/powerpoint/2010/main" val="1845593005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wearing a hat and white face paint&#10;&#10;Description automatically generated">
            <a:extLst>
              <a:ext uri="{FF2B5EF4-FFF2-40B4-BE49-F238E27FC236}">
                <a16:creationId xmlns:a16="http://schemas.microsoft.com/office/drawing/2014/main" id="{D3060185-636A-C0C2-2988-13CFA6194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50" y="355453"/>
            <a:ext cx="7032699" cy="40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77891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disease&#10;&#10;Description automatically generated with medium confidence">
            <a:extLst>
              <a:ext uri="{FF2B5EF4-FFF2-40B4-BE49-F238E27FC236}">
                <a16:creationId xmlns:a16="http://schemas.microsoft.com/office/drawing/2014/main" id="{A5981522-C7A0-E780-7AE8-9FA75D81A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02" y="632633"/>
            <a:ext cx="7836195" cy="40244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500632-8D80-8151-C630-BF5B5AAE4D86}"/>
              </a:ext>
            </a:extLst>
          </p:cNvPr>
          <p:cNvSpPr txBox="1"/>
          <p:nvPr/>
        </p:nvSpPr>
        <p:spPr>
          <a:xfrm>
            <a:off x="297712" y="148856"/>
            <a:ext cx="50185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Paniculites</a:t>
            </a:r>
            <a:r>
              <a:rPr lang="en-US" sz="2200" dirty="0"/>
              <a:t> – </a:t>
            </a:r>
            <a:r>
              <a:rPr lang="en-US" sz="2200" dirty="0" err="1"/>
              <a:t>Estratificação</a:t>
            </a:r>
            <a:r>
              <a:rPr lang="en-US" sz="2200" dirty="0"/>
              <a:t> `</a:t>
            </a:r>
            <a:r>
              <a:rPr lang="en-US" sz="2200" dirty="0" err="1"/>
              <a:t>didática</a:t>
            </a:r>
            <a:r>
              <a:rPr lang="en-US" sz="2200" dirty="0"/>
              <a:t>`</a:t>
            </a: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E79D6162-E141-EC2D-9D05-CBB544E7C470}"/>
              </a:ext>
            </a:extLst>
          </p:cNvPr>
          <p:cNvSpPr/>
          <p:nvPr/>
        </p:nvSpPr>
        <p:spPr>
          <a:xfrm>
            <a:off x="536943" y="2411988"/>
            <a:ext cx="8070112" cy="2307265"/>
          </a:xfrm>
          <a:prstGeom prst="frame">
            <a:avLst>
              <a:gd name="adj1" fmla="val 190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CD146BF5-3A54-8DB7-D012-28709076670A}"/>
              </a:ext>
            </a:extLst>
          </p:cNvPr>
          <p:cNvSpPr/>
          <p:nvPr/>
        </p:nvSpPr>
        <p:spPr>
          <a:xfrm>
            <a:off x="2700670" y="3038251"/>
            <a:ext cx="5789427" cy="396066"/>
          </a:xfrm>
          <a:prstGeom prst="frame">
            <a:avLst>
              <a:gd name="adj1" fmla="val 441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6962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person's body&#10;&#10;Description automatically generated">
            <a:extLst>
              <a:ext uri="{FF2B5EF4-FFF2-40B4-BE49-F238E27FC236}">
                <a16:creationId xmlns:a16="http://schemas.microsoft.com/office/drawing/2014/main" id="{08E26083-5216-9A80-7A96-0B0AE7E5C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298" y="1168391"/>
            <a:ext cx="7049385" cy="3414242"/>
          </a:xfrm>
          <a:prstGeom prst="rect">
            <a:avLst/>
          </a:prstGeom>
        </p:spPr>
      </p:pic>
      <p:pic>
        <p:nvPicPr>
          <p:cNvPr id="5" name="Picture 4" descr="A screenshot of a medical report&#10;&#10;Description automatically generated">
            <a:extLst>
              <a:ext uri="{FF2B5EF4-FFF2-40B4-BE49-F238E27FC236}">
                <a16:creationId xmlns:a16="http://schemas.microsoft.com/office/drawing/2014/main" id="{6219691F-E840-6CBB-DEF6-C012D8C7D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531" y="112376"/>
            <a:ext cx="4839143" cy="972146"/>
          </a:xfrm>
          <a:prstGeom prst="rect">
            <a:avLst/>
          </a:prstGeo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0A126497-E281-9D2E-A79B-E096E1090D18}"/>
              </a:ext>
            </a:extLst>
          </p:cNvPr>
          <p:cNvSpPr/>
          <p:nvPr/>
        </p:nvSpPr>
        <p:spPr>
          <a:xfrm rot="10800000">
            <a:off x="3211033" y="3349256"/>
            <a:ext cx="170120" cy="12759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CFC57E9C-8BDB-12F8-87C4-9600119EBB42}"/>
              </a:ext>
            </a:extLst>
          </p:cNvPr>
          <p:cNvSpPr/>
          <p:nvPr/>
        </p:nvSpPr>
        <p:spPr>
          <a:xfrm rot="10800000">
            <a:off x="3125972" y="3965945"/>
            <a:ext cx="170120" cy="12759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941FD7AD-3914-0D64-D5BC-AE0F98236454}"/>
              </a:ext>
            </a:extLst>
          </p:cNvPr>
          <p:cNvSpPr/>
          <p:nvPr/>
        </p:nvSpPr>
        <p:spPr>
          <a:xfrm rot="10800000">
            <a:off x="5436782" y="3033823"/>
            <a:ext cx="170120" cy="12759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F66DE475-75D3-7C82-A6D8-C34E52058BB8}"/>
              </a:ext>
            </a:extLst>
          </p:cNvPr>
          <p:cNvSpPr/>
          <p:nvPr/>
        </p:nvSpPr>
        <p:spPr>
          <a:xfrm rot="10800000">
            <a:off x="5521842" y="4341628"/>
            <a:ext cx="170120" cy="12759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F7B1F03D-CF00-78BD-DDBB-818954963559}"/>
              </a:ext>
            </a:extLst>
          </p:cNvPr>
          <p:cNvSpPr/>
          <p:nvPr/>
        </p:nvSpPr>
        <p:spPr>
          <a:xfrm rot="10800000">
            <a:off x="7910623" y="2432336"/>
            <a:ext cx="170120" cy="12759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F9C32200-3AFE-3718-DA9E-57BA96192149}"/>
              </a:ext>
            </a:extLst>
          </p:cNvPr>
          <p:cNvSpPr/>
          <p:nvPr/>
        </p:nvSpPr>
        <p:spPr>
          <a:xfrm rot="10800000">
            <a:off x="7910623" y="3317361"/>
            <a:ext cx="170120" cy="12759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93153457-F475-B8AF-DFC6-54CC7361710F}"/>
              </a:ext>
            </a:extLst>
          </p:cNvPr>
          <p:cNvSpPr/>
          <p:nvPr/>
        </p:nvSpPr>
        <p:spPr>
          <a:xfrm rot="10800000">
            <a:off x="7868093" y="3559529"/>
            <a:ext cx="170120" cy="12759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075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2489F9-49AA-E372-F83B-1BCD1FBB95F7}"/>
              </a:ext>
            </a:extLst>
          </p:cNvPr>
          <p:cNvSpPr txBox="1"/>
          <p:nvPr/>
        </p:nvSpPr>
        <p:spPr>
          <a:xfrm>
            <a:off x="1073888" y="2110085"/>
            <a:ext cx="6772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s-ES" sz="2400" dirty="0"/>
              <a:t>Declaro </a:t>
            </a:r>
            <a:r>
              <a:rPr lang="es-ES" sz="2400" dirty="0" err="1"/>
              <a:t>não</a:t>
            </a:r>
            <a:r>
              <a:rPr lang="es-ES" sz="2400" dirty="0"/>
              <a:t> ter </a:t>
            </a:r>
            <a:r>
              <a:rPr lang="es-ES" sz="2400" dirty="0" err="1"/>
              <a:t>conflitos</a:t>
            </a:r>
            <a:r>
              <a:rPr lang="es-ES" sz="2400" dirty="0"/>
              <a:t> de </a:t>
            </a:r>
            <a:r>
              <a:rPr lang="es-ES" sz="2400" dirty="0" err="1"/>
              <a:t>interesse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0459623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0;p7">
            <a:extLst>
              <a:ext uri="{FF2B5EF4-FFF2-40B4-BE49-F238E27FC236}">
                <a16:creationId xmlns:a16="http://schemas.microsoft.com/office/drawing/2014/main" id="{E4043997-3962-B774-D0DF-21ECDC685C1B}"/>
              </a:ext>
            </a:extLst>
          </p:cNvPr>
          <p:cNvSpPr txBox="1">
            <a:spLocks/>
          </p:cNvSpPr>
          <p:nvPr/>
        </p:nvSpPr>
        <p:spPr>
          <a:xfrm>
            <a:off x="249865" y="-7442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2800" dirty="0"/>
              <a:t>Paniculite </a:t>
            </a:r>
            <a:r>
              <a:rPr lang="pt-BR" sz="2800" dirty="0" err="1"/>
              <a:t>lúpica</a:t>
            </a:r>
            <a:endParaRPr lang="pt-BR" sz="28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Google Shape;121;p7">
            <a:extLst>
              <a:ext uri="{FF2B5EF4-FFF2-40B4-BE49-F238E27FC236}">
                <a16:creationId xmlns:a16="http://schemas.microsoft.com/office/drawing/2014/main" id="{23E5B0E7-B4D0-6507-1617-8FEF247B91DF}"/>
              </a:ext>
            </a:extLst>
          </p:cNvPr>
          <p:cNvSpPr txBox="1">
            <a:spLocks/>
          </p:cNvSpPr>
          <p:nvPr/>
        </p:nvSpPr>
        <p:spPr>
          <a:xfrm>
            <a:off x="-265814" y="794619"/>
            <a:ext cx="9260958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85800" indent="-342900" algn="just">
              <a:buSzPts val="3200"/>
              <a:buFont typeface="Arial" panose="020B0604020202020204" pitchFamily="34" charset="0"/>
              <a:buChar char="•"/>
            </a:pPr>
            <a:r>
              <a:rPr lang="pt-PT" sz="2200" dirty="0"/>
              <a:t>Variante rara do lúpus eritematoso cutâneo.</a:t>
            </a:r>
          </a:p>
          <a:p>
            <a:pPr marL="685800" indent="-342900" algn="just">
              <a:buSzPts val="3200"/>
              <a:buFont typeface="Arial" panose="020B0604020202020204" pitchFamily="34" charset="0"/>
              <a:buChar char="•"/>
            </a:pPr>
            <a:r>
              <a:rPr lang="pt-PT" sz="2200" dirty="0"/>
              <a:t>Caracterizada por nódulos ou placas subcutâneas dolorosas, endurecidas e eritematosas em áreas adiposas do corpo.</a:t>
            </a:r>
          </a:p>
          <a:p>
            <a:pPr marL="685800" indent="-342900" algn="just">
              <a:buSzPts val="3200"/>
              <a:buFont typeface="Arial" panose="020B0604020202020204" pitchFamily="34" charset="0"/>
              <a:buChar char="•"/>
            </a:pPr>
            <a:r>
              <a:rPr lang="pt-PT" sz="2200" dirty="0"/>
              <a:t>Infiltrado inflamatório predominantemente linfocítico, intensa </a:t>
            </a:r>
            <a:r>
              <a:rPr lang="pt-PT" sz="2200" dirty="0" err="1"/>
              <a:t>leucocitoclasia</a:t>
            </a:r>
            <a:r>
              <a:rPr lang="pt-PT" sz="2200" dirty="0"/>
              <a:t> linfocítica, depósitos de mucina.</a:t>
            </a:r>
          </a:p>
          <a:p>
            <a:pPr marL="685800" indent="-342900" algn="just">
              <a:buSzPts val="3200"/>
              <a:buFont typeface="Arial" panose="020B0604020202020204" pitchFamily="34" charset="0"/>
              <a:buChar char="•"/>
            </a:pPr>
            <a:r>
              <a:rPr lang="pt-PT" sz="2200" dirty="0"/>
              <a:t>Focos de calcificação na hipoderme.</a:t>
            </a:r>
          </a:p>
          <a:p>
            <a:pPr marL="685800" indent="-342900" algn="just">
              <a:buSzPts val="3200"/>
              <a:buFont typeface="Arial" panose="020B0604020202020204" pitchFamily="34" charset="0"/>
              <a:buChar char="•"/>
            </a:pPr>
            <a:r>
              <a:rPr lang="en-GB" sz="2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sz="22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literatura</a:t>
            </a:r>
            <a:r>
              <a:rPr lang="en-GB" sz="2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existente</a:t>
            </a:r>
            <a:r>
              <a:rPr lang="en-GB" sz="2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GB" sz="2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limitada</a:t>
            </a:r>
            <a:r>
              <a:rPr lang="en-GB" sz="2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sz="22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pequenas</a:t>
            </a:r>
            <a:r>
              <a:rPr lang="en-GB" sz="2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séries</a:t>
            </a:r>
            <a:r>
              <a:rPr lang="en-GB" sz="2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22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casos</a:t>
            </a:r>
            <a:endParaRPr lang="es-E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188466-46DF-0D84-D219-2FC02DF766FC}"/>
              </a:ext>
            </a:extLst>
          </p:cNvPr>
          <p:cNvSpPr txBox="1"/>
          <p:nvPr/>
        </p:nvSpPr>
        <p:spPr>
          <a:xfrm>
            <a:off x="1573619" y="4743390"/>
            <a:ext cx="7421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Rangel LK, et al. Clinical Characteristics of Lupus Erythematosus Panniculitis/</a:t>
            </a:r>
            <a:r>
              <a:rPr lang="en-GB" sz="10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Profundus</a:t>
            </a:r>
            <a:r>
              <a:rPr lang="en-GB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A Retrospective Review of 61 Patients. JAMA Dermatol. 2020 Nov 1;156(11):1264-1266.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878725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0;p7">
            <a:extLst>
              <a:ext uri="{FF2B5EF4-FFF2-40B4-BE49-F238E27FC236}">
                <a16:creationId xmlns:a16="http://schemas.microsoft.com/office/drawing/2014/main" id="{E4043997-3962-B774-D0DF-21ECDC685C1B}"/>
              </a:ext>
            </a:extLst>
          </p:cNvPr>
          <p:cNvSpPr txBox="1">
            <a:spLocks/>
          </p:cNvSpPr>
          <p:nvPr/>
        </p:nvSpPr>
        <p:spPr>
          <a:xfrm>
            <a:off x="249865" y="-7442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2800" dirty="0"/>
              <a:t>Paniculite </a:t>
            </a:r>
            <a:r>
              <a:rPr lang="pt-BR" sz="2800" dirty="0" err="1"/>
              <a:t>lúpica</a:t>
            </a:r>
            <a:endParaRPr lang="pt-BR" sz="28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Google Shape;121;p7">
            <a:extLst>
              <a:ext uri="{FF2B5EF4-FFF2-40B4-BE49-F238E27FC236}">
                <a16:creationId xmlns:a16="http://schemas.microsoft.com/office/drawing/2014/main" id="{23E5B0E7-B4D0-6507-1617-8FEF247B91DF}"/>
              </a:ext>
            </a:extLst>
          </p:cNvPr>
          <p:cNvSpPr txBox="1">
            <a:spLocks/>
          </p:cNvSpPr>
          <p:nvPr/>
        </p:nvSpPr>
        <p:spPr>
          <a:xfrm>
            <a:off x="-265814" y="794619"/>
            <a:ext cx="9260958" cy="1534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85800" indent="-342900" algn="just">
              <a:buSzPts val="3200"/>
              <a:buFont typeface="Arial" panose="020B0604020202020204" pitchFamily="34" charset="0"/>
              <a:buChar char="•"/>
            </a:pPr>
            <a:r>
              <a:rPr lang="pt-PT" sz="2200" dirty="0"/>
              <a:t>Apresenta-se mais comumente em associação com lesões cutâneas crônicas clássicas do lúpus eritematoso </a:t>
            </a:r>
            <a:r>
              <a:rPr lang="pt-PT" sz="2200" dirty="0" err="1"/>
              <a:t>discóide</a:t>
            </a:r>
            <a:r>
              <a:rPr lang="pt-PT" sz="2200" dirty="0"/>
              <a:t>.</a:t>
            </a:r>
          </a:p>
          <a:p>
            <a:pPr marL="685800" indent="-342900" algn="just">
              <a:buSzPts val="3200"/>
              <a:buFont typeface="Arial" panose="020B0604020202020204" pitchFamily="34" charset="0"/>
              <a:buChar char="•"/>
            </a:pPr>
            <a:r>
              <a:rPr lang="pt-PT" sz="2200" dirty="0"/>
              <a:t>Tais lesões, bem como história clínica de lúpus eritematoso, podem estar faltando.</a:t>
            </a:r>
            <a:endParaRPr lang="es-E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188466-46DF-0D84-D219-2FC02DF766FC}"/>
              </a:ext>
            </a:extLst>
          </p:cNvPr>
          <p:cNvSpPr txBox="1"/>
          <p:nvPr/>
        </p:nvSpPr>
        <p:spPr>
          <a:xfrm>
            <a:off x="1573619" y="4743390"/>
            <a:ext cx="7421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Arps</a:t>
            </a:r>
            <a:r>
              <a:rPr lang="en-GB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DP, Patel RM. Lupus </a:t>
            </a:r>
            <a:r>
              <a:rPr lang="en-GB" sz="10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profundus</a:t>
            </a:r>
            <a:r>
              <a:rPr lang="en-GB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(panniculitis): a potential mimic of subcutaneous panniculitis-like T-cell lymphoma. Arch </a:t>
            </a:r>
            <a:r>
              <a:rPr lang="en-GB" sz="10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Pathol</a:t>
            </a:r>
            <a:r>
              <a:rPr lang="en-GB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Lab Med. 2013 Sep;137(9):1211-5.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yellow and blue emoji with a surprised expression&#10;&#10;Description automatically generated">
            <a:extLst>
              <a:ext uri="{FF2B5EF4-FFF2-40B4-BE49-F238E27FC236}">
                <a16:creationId xmlns:a16="http://schemas.microsoft.com/office/drawing/2014/main" id="{8B6DA4E8-0FC9-5AC2-9B73-3431A55F7E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79" t="27808" r="30652" b="29116"/>
          <a:stretch/>
        </p:blipFill>
        <p:spPr>
          <a:xfrm rot="1176225">
            <a:off x="3619283" y="1899830"/>
            <a:ext cx="824167" cy="908667"/>
          </a:xfrm>
          <a:prstGeom prst="rect">
            <a:avLst/>
          </a:prstGeom>
        </p:spPr>
      </p:pic>
      <p:sp>
        <p:nvSpPr>
          <p:cNvPr id="7" name="Google Shape;121;p7">
            <a:extLst>
              <a:ext uri="{FF2B5EF4-FFF2-40B4-BE49-F238E27FC236}">
                <a16:creationId xmlns:a16="http://schemas.microsoft.com/office/drawing/2014/main" id="{DF1D3B1C-3B8C-045F-A480-261CC7F83706}"/>
              </a:ext>
            </a:extLst>
          </p:cNvPr>
          <p:cNvSpPr txBox="1">
            <a:spLocks/>
          </p:cNvSpPr>
          <p:nvPr/>
        </p:nvSpPr>
        <p:spPr>
          <a:xfrm>
            <a:off x="-265814" y="2872700"/>
            <a:ext cx="9260958" cy="1534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85800" indent="-342900" algn="just">
              <a:buSzPts val="3200"/>
              <a:buFont typeface="Arial" panose="020B0604020202020204" pitchFamily="34" charset="0"/>
              <a:buChar char="•"/>
            </a:pPr>
            <a:r>
              <a:rPr lang="pt-PT" sz="2200" dirty="0"/>
              <a:t>O diagnóstico diferencial das paniculites lobulares linfocíticas é amplo.</a:t>
            </a:r>
          </a:p>
          <a:p>
            <a:pPr marL="685800" indent="-342900" algn="just">
              <a:buSzPts val="3200"/>
              <a:buFont typeface="Arial" panose="020B0604020202020204" pitchFamily="34" charset="0"/>
              <a:buChar char="•"/>
            </a:pPr>
            <a:r>
              <a:rPr lang="pt-PT" sz="2200" dirty="0"/>
              <a:t>A consideração do linfoma subcutâneo de células T paniculite-símile é crítica.</a:t>
            </a:r>
            <a:endParaRPr lang="es-E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636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0;p7">
            <a:extLst>
              <a:ext uri="{FF2B5EF4-FFF2-40B4-BE49-F238E27FC236}">
                <a16:creationId xmlns:a16="http://schemas.microsoft.com/office/drawing/2014/main" id="{E4043997-3962-B774-D0DF-21ECDC685C1B}"/>
              </a:ext>
            </a:extLst>
          </p:cNvPr>
          <p:cNvSpPr txBox="1">
            <a:spLocks/>
          </p:cNvSpPr>
          <p:nvPr/>
        </p:nvSpPr>
        <p:spPr>
          <a:xfrm>
            <a:off x="249865" y="-7442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2800" dirty="0"/>
              <a:t>Paniculite </a:t>
            </a:r>
            <a:r>
              <a:rPr lang="pt-BR" sz="2800" dirty="0" err="1"/>
              <a:t>lúpica</a:t>
            </a:r>
            <a:endParaRPr lang="pt-BR" sz="28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Google Shape;121;p7">
            <a:extLst>
              <a:ext uri="{FF2B5EF4-FFF2-40B4-BE49-F238E27FC236}">
                <a16:creationId xmlns:a16="http://schemas.microsoft.com/office/drawing/2014/main" id="{23E5B0E7-B4D0-6507-1617-8FEF247B91DF}"/>
              </a:ext>
            </a:extLst>
          </p:cNvPr>
          <p:cNvSpPr txBox="1">
            <a:spLocks/>
          </p:cNvSpPr>
          <p:nvPr/>
        </p:nvSpPr>
        <p:spPr>
          <a:xfrm>
            <a:off x="-265814" y="794619"/>
            <a:ext cx="9260958" cy="1534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85800" indent="-342900" algn="just">
              <a:buSzPts val="3200"/>
              <a:buFont typeface="Arial" panose="020B0604020202020204" pitchFamily="34" charset="0"/>
              <a:buChar char="•"/>
            </a:pPr>
            <a:r>
              <a:rPr lang="pt-PT" sz="2200" dirty="0"/>
              <a:t>Embora controverso, alguns autores sugerem que pacientes com lúpus profundo correm risco de desenvolver proliferações clonais anormais de células T e/ou linfoma subcutâneo.</a:t>
            </a:r>
          </a:p>
          <a:p>
            <a:pPr marL="685800" indent="-342900" algn="just">
              <a:buSzPts val="3200"/>
              <a:buFont typeface="Arial" panose="020B0604020202020204" pitchFamily="34" charset="0"/>
              <a:buChar char="•"/>
            </a:pPr>
            <a:r>
              <a:rPr lang="pt-PT" sz="2200" dirty="0"/>
              <a:t>Nos casos de paniculite lobular linfocítica atípica que não atendem aos critérios diagnósticos para linfoma subcutâneo de células T paniculite-símile, os pacientes devem ser acompanhados clinicamente por tempo indefinido.</a:t>
            </a:r>
          </a:p>
          <a:p>
            <a:pPr marL="685800" indent="-342900" algn="just">
              <a:buSzPts val="3200"/>
              <a:buFont typeface="Arial" panose="020B0604020202020204" pitchFamily="34" charset="0"/>
              <a:buChar char="•"/>
            </a:pPr>
            <a:r>
              <a:rPr lang="pt-PT" sz="2200" dirty="0"/>
              <a:t>Risco futuro de desenvolvimento de linfoma subcutâneo não pode ser excluído.</a:t>
            </a:r>
            <a:endParaRPr lang="es-E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188466-46DF-0D84-D219-2FC02DF766FC}"/>
              </a:ext>
            </a:extLst>
          </p:cNvPr>
          <p:cNvSpPr txBox="1"/>
          <p:nvPr/>
        </p:nvSpPr>
        <p:spPr>
          <a:xfrm>
            <a:off x="1573619" y="4743390"/>
            <a:ext cx="7421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Arps</a:t>
            </a:r>
            <a:r>
              <a:rPr lang="en-GB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DP, Patel RM. Lupus </a:t>
            </a:r>
            <a:r>
              <a:rPr lang="en-GB" sz="10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profundus</a:t>
            </a:r>
            <a:r>
              <a:rPr lang="en-GB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(panniculitis): a potential mimic of subcutaneous panniculitis-like T-cell lymphoma. Arch </a:t>
            </a:r>
            <a:r>
              <a:rPr lang="en-GB" sz="10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Pathol</a:t>
            </a:r>
            <a:r>
              <a:rPr lang="en-GB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Lab Med. 2013 Sep;137(9):1211-5.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48755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report&#10;&#10;Description automatically generated">
            <a:extLst>
              <a:ext uri="{FF2B5EF4-FFF2-40B4-BE49-F238E27FC236}">
                <a16:creationId xmlns:a16="http://schemas.microsoft.com/office/drawing/2014/main" id="{8DA64407-1BE3-BBE1-35C6-BD42A44C3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779" y="180356"/>
            <a:ext cx="6512442" cy="1132518"/>
          </a:xfrm>
          <a:prstGeom prst="rect">
            <a:avLst/>
          </a:prstGeom>
        </p:spPr>
      </p:pic>
      <p:pic>
        <p:nvPicPr>
          <p:cNvPr id="4" name="Picture 3" descr="A yellow and blue emoji with a surprised expression&#10;&#10;Description automatically generated">
            <a:extLst>
              <a:ext uri="{FF2B5EF4-FFF2-40B4-BE49-F238E27FC236}">
                <a16:creationId xmlns:a16="http://schemas.microsoft.com/office/drawing/2014/main" id="{47EB2361-4887-C997-232E-68ECE1E72C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79" t="27808" r="30652" b="29116"/>
          <a:stretch/>
        </p:blipFill>
        <p:spPr>
          <a:xfrm rot="1176225">
            <a:off x="7956770" y="1079167"/>
            <a:ext cx="824167" cy="908667"/>
          </a:xfrm>
          <a:prstGeom prst="rect">
            <a:avLst/>
          </a:prstGeom>
        </p:spPr>
      </p:pic>
      <p:pic>
        <p:nvPicPr>
          <p:cNvPr id="6" name="Picture 5" descr="A screenshot of a white sheet&#10;&#10;Description automatically generated">
            <a:extLst>
              <a:ext uri="{FF2B5EF4-FFF2-40B4-BE49-F238E27FC236}">
                <a16:creationId xmlns:a16="http://schemas.microsoft.com/office/drawing/2014/main" id="{9F6EAAD6-A703-9D05-3F91-6FC280E9A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931" y="1378630"/>
            <a:ext cx="5000137" cy="3584514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0A4A8003-1A95-B6E9-1C4C-DD3FFAA93CEB}"/>
              </a:ext>
            </a:extLst>
          </p:cNvPr>
          <p:cNvSpPr/>
          <p:nvPr/>
        </p:nvSpPr>
        <p:spPr>
          <a:xfrm>
            <a:off x="1796902" y="1935126"/>
            <a:ext cx="414670" cy="1646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1F61076B-0C56-AF44-AF18-538BE7E9CA73}"/>
              </a:ext>
            </a:extLst>
          </p:cNvPr>
          <p:cNvSpPr/>
          <p:nvPr/>
        </p:nvSpPr>
        <p:spPr>
          <a:xfrm>
            <a:off x="1796902" y="2106865"/>
            <a:ext cx="414670" cy="1646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9CF0F9A5-450F-29C9-401A-6F41DAE06E86}"/>
              </a:ext>
            </a:extLst>
          </p:cNvPr>
          <p:cNvSpPr/>
          <p:nvPr/>
        </p:nvSpPr>
        <p:spPr>
          <a:xfrm rot="10800000">
            <a:off x="4809461" y="2571750"/>
            <a:ext cx="414670" cy="1646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C989387A-6F14-C847-C4F2-1EE84E8B11FE}"/>
              </a:ext>
            </a:extLst>
          </p:cNvPr>
          <p:cNvSpPr/>
          <p:nvPr/>
        </p:nvSpPr>
        <p:spPr>
          <a:xfrm rot="10800000">
            <a:off x="4809461" y="2743489"/>
            <a:ext cx="414670" cy="1646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D83D12EA-0F1B-7009-4F44-8B01EEA7643D}"/>
              </a:ext>
            </a:extLst>
          </p:cNvPr>
          <p:cNvSpPr/>
          <p:nvPr/>
        </p:nvSpPr>
        <p:spPr>
          <a:xfrm>
            <a:off x="1796902" y="4288466"/>
            <a:ext cx="414670" cy="1646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EE7412EF-5084-54BC-3463-BAE751ACD57E}"/>
              </a:ext>
            </a:extLst>
          </p:cNvPr>
          <p:cNvSpPr/>
          <p:nvPr/>
        </p:nvSpPr>
        <p:spPr>
          <a:xfrm>
            <a:off x="1796902" y="4460205"/>
            <a:ext cx="414670" cy="1646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19CCA89F-FEFF-9745-4749-633CACD2C1C8}"/>
              </a:ext>
            </a:extLst>
          </p:cNvPr>
          <p:cNvSpPr/>
          <p:nvPr/>
        </p:nvSpPr>
        <p:spPr>
          <a:xfrm rot="10800000">
            <a:off x="5139069" y="3617801"/>
            <a:ext cx="414670" cy="1646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65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0;p7">
            <a:extLst>
              <a:ext uri="{FF2B5EF4-FFF2-40B4-BE49-F238E27FC236}">
                <a16:creationId xmlns:a16="http://schemas.microsoft.com/office/drawing/2014/main" id="{E4043997-3962-B774-D0DF-21ECDC685C1B}"/>
              </a:ext>
            </a:extLst>
          </p:cNvPr>
          <p:cNvSpPr txBox="1">
            <a:spLocks/>
          </p:cNvSpPr>
          <p:nvPr/>
        </p:nvSpPr>
        <p:spPr>
          <a:xfrm>
            <a:off x="249865" y="-7442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2800" dirty="0"/>
              <a:t>Paniculite </a:t>
            </a:r>
            <a:r>
              <a:rPr lang="pt-BR" sz="2800" dirty="0" err="1"/>
              <a:t>lúpica</a:t>
            </a:r>
            <a:endParaRPr lang="pt-BR" sz="28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Google Shape;121;p7">
            <a:extLst>
              <a:ext uri="{FF2B5EF4-FFF2-40B4-BE49-F238E27FC236}">
                <a16:creationId xmlns:a16="http://schemas.microsoft.com/office/drawing/2014/main" id="{23E5B0E7-B4D0-6507-1617-8FEF247B91DF}"/>
              </a:ext>
            </a:extLst>
          </p:cNvPr>
          <p:cNvSpPr txBox="1">
            <a:spLocks/>
          </p:cNvSpPr>
          <p:nvPr/>
        </p:nvSpPr>
        <p:spPr>
          <a:xfrm>
            <a:off x="-265814" y="794619"/>
            <a:ext cx="9260958" cy="1534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85800" indent="-342900" algn="just">
              <a:buSzPts val="3200"/>
              <a:buFont typeface="Arial" panose="020B0604020202020204" pitchFamily="34" charset="0"/>
              <a:buChar char="•"/>
            </a:pPr>
            <a:r>
              <a:rPr lang="pt-PT" sz="2200" dirty="0"/>
              <a:t>Diferentes autores sugeriram uma variedade de razões para esta aparente associação entre as 2 doenças: </a:t>
            </a:r>
          </a:p>
          <a:p>
            <a:pPr marL="342900" algn="just">
              <a:buSzPts val="3200"/>
            </a:pPr>
            <a:r>
              <a:rPr lang="pt-PT" sz="2200" dirty="0"/>
              <a:t>   1. LEP diagnosticada erroneamente como SPTCL.</a:t>
            </a:r>
          </a:p>
          <a:p>
            <a:pPr marL="342900" algn="just">
              <a:buSzPts val="3200"/>
            </a:pPr>
            <a:r>
              <a:rPr lang="pt-PT" sz="2200" dirty="0"/>
              <a:t>   2. SPTCL diagnosticada erroneamente como LEP.</a:t>
            </a:r>
          </a:p>
          <a:p>
            <a:pPr marL="342900" algn="just">
              <a:buSzPts val="3200"/>
            </a:pPr>
            <a:r>
              <a:rPr lang="pt-PT" sz="2200" dirty="0"/>
              <a:t>   3. A existência de um espectro de doença de LEP a SPTCL.</a:t>
            </a:r>
          </a:p>
          <a:p>
            <a:pPr marL="342900" algn="just">
              <a:buSzPts val="3200"/>
            </a:pPr>
            <a:r>
              <a:rPr lang="pt-PT" sz="2200" dirty="0"/>
              <a:t>   4.Predileção pela coexistência dessas 2 doenças díspares no mesmo paciente.</a:t>
            </a:r>
            <a:endParaRPr lang="es-E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188466-46DF-0D84-D219-2FC02DF766FC}"/>
              </a:ext>
            </a:extLst>
          </p:cNvPr>
          <p:cNvSpPr txBox="1"/>
          <p:nvPr/>
        </p:nvSpPr>
        <p:spPr>
          <a:xfrm>
            <a:off x="1573619" y="4743390"/>
            <a:ext cx="74215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Wu X, et al. The coexistence of lupus erythematosus panniculitis and subcutaneous panniculitis-like T-cell lymphoma in the same patient. JAAD Case Rep. 2018 Feb 4;4(2):179-184.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98719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D417CD-6EBD-2643-37EA-5A11AD016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43" y="118368"/>
            <a:ext cx="5354247" cy="4504137"/>
          </a:xfrm>
          <a:prstGeom prst="rect">
            <a:avLst/>
          </a:prstGeom>
        </p:spPr>
      </p:pic>
      <p:pic>
        <p:nvPicPr>
          <p:cNvPr id="5" name="Picture 4" descr="A yellow star on a black background&#10;&#10;Description automatically generated">
            <a:extLst>
              <a:ext uri="{FF2B5EF4-FFF2-40B4-BE49-F238E27FC236}">
                <a16:creationId xmlns:a16="http://schemas.microsoft.com/office/drawing/2014/main" id="{B11C88FA-90D2-74DB-BF42-C6C46DA4F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168" y="740298"/>
            <a:ext cx="434753" cy="4347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EE7DC1-A23E-68B5-47A7-AB15D5C253CE}"/>
              </a:ext>
            </a:extLst>
          </p:cNvPr>
          <p:cNvSpPr txBox="1"/>
          <p:nvPr/>
        </p:nvSpPr>
        <p:spPr>
          <a:xfrm>
            <a:off x="6390921" y="740298"/>
            <a:ext cx="26475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LEP </a:t>
            </a:r>
            <a:r>
              <a:rPr lang="en-US" dirty="0" err="1"/>
              <a:t>costuma</a:t>
            </a:r>
            <a:r>
              <a:rPr lang="en-US" dirty="0"/>
              <a:t> </a:t>
            </a:r>
            <a:r>
              <a:rPr lang="en-US" dirty="0" err="1"/>
              <a:t>apresentar</a:t>
            </a:r>
            <a:r>
              <a:rPr lang="en-US" dirty="0"/>
              <a:t> </a:t>
            </a:r>
            <a:r>
              <a:rPr lang="en-US" dirty="0" err="1"/>
              <a:t>numerosas</a:t>
            </a:r>
            <a:r>
              <a:rPr lang="en-US" dirty="0"/>
              <a:t> </a:t>
            </a:r>
            <a:r>
              <a:rPr lang="en-US" dirty="0" err="1"/>
              <a:t>células</a:t>
            </a:r>
            <a:r>
              <a:rPr lang="en-US" dirty="0"/>
              <a:t> </a:t>
            </a:r>
            <a:r>
              <a:rPr lang="en-US" dirty="0" err="1"/>
              <a:t>dendríticas</a:t>
            </a:r>
            <a:r>
              <a:rPr lang="en-US" dirty="0"/>
              <a:t> </a:t>
            </a:r>
            <a:r>
              <a:rPr lang="en-US" dirty="0" err="1"/>
              <a:t>plasmocitóides</a:t>
            </a:r>
            <a:r>
              <a:rPr lang="en-US" dirty="0"/>
              <a:t>, </a:t>
            </a:r>
            <a:r>
              <a:rPr lang="en-US" dirty="0" err="1"/>
              <a:t>formando</a:t>
            </a:r>
            <a:r>
              <a:rPr lang="en-US" dirty="0"/>
              <a:t> </a:t>
            </a:r>
            <a:r>
              <a:rPr lang="en-US" dirty="0" err="1"/>
              <a:t>agregado</a:t>
            </a:r>
            <a:r>
              <a:rPr lang="en-US" dirty="0"/>
              <a:t> </a:t>
            </a:r>
            <a:r>
              <a:rPr lang="en-US" dirty="0" err="1"/>
              <a:t>celulares</a:t>
            </a:r>
            <a:r>
              <a:rPr lang="en-US" dirty="0"/>
              <a:t> (&gt;10 </a:t>
            </a:r>
            <a:r>
              <a:rPr lang="en-US" dirty="0" err="1"/>
              <a:t>células</a:t>
            </a:r>
            <a:r>
              <a:rPr lang="en-US" dirty="0"/>
              <a:t>)!!</a:t>
            </a:r>
          </a:p>
        </p:txBody>
      </p:sp>
      <p:sp>
        <p:nvSpPr>
          <p:cNvPr id="7" name="Doughnut 6">
            <a:extLst>
              <a:ext uri="{FF2B5EF4-FFF2-40B4-BE49-F238E27FC236}">
                <a16:creationId xmlns:a16="http://schemas.microsoft.com/office/drawing/2014/main" id="{BD00C76A-5258-8D33-E741-2637D6D38A54}"/>
              </a:ext>
            </a:extLst>
          </p:cNvPr>
          <p:cNvSpPr/>
          <p:nvPr/>
        </p:nvSpPr>
        <p:spPr>
          <a:xfrm>
            <a:off x="355436" y="873280"/>
            <a:ext cx="792880" cy="603543"/>
          </a:xfrm>
          <a:prstGeom prst="donut">
            <a:avLst>
              <a:gd name="adj" fmla="val 279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ughnut 7">
            <a:extLst>
              <a:ext uri="{FF2B5EF4-FFF2-40B4-BE49-F238E27FC236}">
                <a16:creationId xmlns:a16="http://schemas.microsoft.com/office/drawing/2014/main" id="{923FFC86-90B4-0D3F-0024-18239686C26F}"/>
              </a:ext>
            </a:extLst>
          </p:cNvPr>
          <p:cNvSpPr/>
          <p:nvPr/>
        </p:nvSpPr>
        <p:spPr>
          <a:xfrm>
            <a:off x="1036674" y="212821"/>
            <a:ext cx="499731" cy="566177"/>
          </a:xfrm>
          <a:prstGeom prst="donut">
            <a:avLst>
              <a:gd name="adj" fmla="val 279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ughnut 8">
            <a:extLst>
              <a:ext uri="{FF2B5EF4-FFF2-40B4-BE49-F238E27FC236}">
                <a16:creationId xmlns:a16="http://schemas.microsoft.com/office/drawing/2014/main" id="{490588C1-2D5D-0343-AF4E-B0515BDDB408}"/>
              </a:ext>
            </a:extLst>
          </p:cNvPr>
          <p:cNvSpPr/>
          <p:nvPr/>
        </p:nvSpPr>
        <p:spPr>
          <a:xfrm flipH="1">
            <a:off x="1640958" y="415563"/>
            <a:ext cx="236442" cy="566177"/>
          </a:xfrm>
          <a:prstGeom prst="donut">
            <a:avLst>
              <a:gd name="adj" fmla="val 279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FAC63880-DA56-7310-5153-EE5801A10C63}"/>
              </a:ext>
            </a:extLst>
          </p:cNvPr>
          <p:cNvSpPr/>
          <p:nvPr/>
        </p:nvSpPr>
        <p:spPr>
          <a:xfrm>
            <a:off x="2317898" y="520995"/>
            <a:ext cx="318976" cy="2020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33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0;p7">
            <a:extLst>
              <a:ext uri="{FF2B5EF4-FFF2-40B4-BE49-F238E27FC236}">
                <a16:creationId xmlns:a16="http://schemas.microsoft.com/office/drawing/2014/main" id="{E4043997-3962-B774-D0DF-21ECDC685C1B}"/>
              </a:ext>
            </a:extLst>
          </p:cNvPr>
          <p:cNvSpPr txBox="1">
            <a:spLocks/>
          </p:cNvSpPr>
          <p:nvPr/>
        </p:nvSpPr>
        <p:spPr>
          <a:xfrm>
            <a:off x="249865" y="-7442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2800" dirty="0"/>
              <a:t>Linfoma de células </a:t>
            </a:r>
            <a:r>
              <a:rPr lang="pt-BR" sz="2800" dirty="0" err="1"/>
              <a:t>T</a:t>
            </a:r>
            <a:r>
              <a:rPr lang="pt-BR" sz="2800" dirty="0"/>
              <a:t> subcutâneo paniculite-símile</a:t>
            </a:r>
            <a:endParaRPr lang="pt-BR" sz="28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Google Shape;121;p7">
            <a:extLst>
              <a:ext uri="{FF2B5EF4-FFF2-40B4-BE49-F238E27FC236}">
                <a16:creationId xmlns:a16="http://schemas.microsoft.com/office/drawing/2014/main" id="{23E5B0E7-B4D0-6507-1617-8FEF247B91DF}"/>
              </a:ext>
            </a:extLst>
          </p:cNvPr>
          <p:cNvSpPr txBox="1">
            <a:spLocks/>
          </p:cNvSpPr>
          <p:nvPr/>
        </p:nvSpPr>
        <p:spPr>
          <a:xfrm>
            <a:off x="-265814" y="794619"/>
            <a:ext cx="9260958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85800" indent="-342900" algn="just">
              <a:buSzPts val="3200"/>
              <a:buFont typeface="Arial" panose="020B0604020202020204" pitchFamily="34" charset="0"/>
              <a:buChar char="•"/>
            </a:pPr>
            <a:r>
              <a:rPr lang="pt-PT" sz="2200" dirty="0"/>
              <a:t>Linfoma cutâneo primário de células T citotóxico (CD8+), que normalmente envolve tecido adiposo subcutâneo.</a:t>
            </a:r>
          </a:p>
          <a:p>
            <a:pPr marL="685800" indent="-342900" algn="just">
              <a:buSzPts val="3200"/>
              <a:buFont typeface="Arial" panose="020B0604020202020204" pitchFamily="34" charset="0"/>
              <a:buChar char="•"/>
            </a:pPr>
            <a:r>
              <a:rPr lang="pt-PT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Raro (&lt;1% dos linfomas não-Hodgkin).</a:t>
            </a:r>
          </a:p>
          <a:p>
            <a:pPr marL="685800" indent="-342900" algn="just">
              <a:buSzPts val="3200"/>
              <a:buFont typeface="Arial" panose="020B0604020202020204" pitchFamily="34" charset="0"/>
              <a:buChar char="•"/>
            </a:pPr>
            <a:r>
              <a:rPr lang="pt-PT" sz="2200" dirty="0"/>
              <a:t>Nódulos ou placas subcutâneas eritematosas solitárias ou múltiplas, firmes e profundas.</a:t>
            </a:r>
          </a:p>
          <a:p>
            <a:pPr marL="685800" indent="-342900" algn="just">
              <a:buSzPts val="3200"/>
              <a:buFont typeface="Arial" panose="020B0604020202020204" pitchFamily="34" charset="0"/>
              <a:buChar char="•"/>
            </a:pPr>
            <a:r>
              <a:rPr lang="pt-PT" sz="2200" dirty="0"/>
              <a:t>Extremidades inferiores/superiores, tronco, cabeça e pescoço - 75% </a:t>
            </a:r>
            <a:r>
              <a:rPr lang="pt-PT" sz="2200" dirty="0" err="1"/>
              <a:t>multifocal</a:t>
            </a:r>
            <a:r>
              <a:rPr lang="pt-PT" sz="2200" dirty="0"/>
              <a:t>.</a:t>
            </a:r>
          </a:p>
          <a:p>
            <a:pPr marL="685800" indent="-342900" algn="just">
              <a:buSzPts val="3200"/>
              <a:buFont typeface="Arial" panose="020B0604020202020204" pitchFamily="34" charset="0"/>
              <a:buChar char="•"/>
            </a:pPr>
            <a:r>
              <a:rPr lang="pt-PT" sz="2200" dirty="0"/>
              <a:t>Existe um amplo espectro de apresentações de SPTCL: desde um infiltrado </a:t>
            </a:r>
            <a:r>
              <a:rPr lang="pt-PT" sz="2200" dirty="0" err="1"/>
              <a:t>linfóide</a:t>
            </a:r>
            <a:r>
              <a:rPr lang="pt-PT" sz="2200" dirty="0"/>
              <a:t> subcutâneo indolente até casos com síndrome </a:t>
            </a:r>
            <a:r>
              <a:rPr lang="pt-PT" sz="2200" dirty="0" err="1"/>
              <a:t>hemofagocítica</a:t>
            </a:r>
            <a:r>
              <a:rPr lang="pt-PT" sz="2200" dirty="0"/>
              <a:t> potencialmente fatal.</a:t>
            </a:r>
            <a:endParaRPr lang="es-E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188466-46DF-0D84-D219-2FC02DF766FC}"/>
              </a:ext>
            </a:extLst>
          </p:cNvPr>
          <p:cNvSpPr txBox="1"/>
          <p:nvPr/>
        </p:nvSpPr>
        <p:spPr>
          <a:xfrm>
            <a:off x="1573619" y="4743390"/>
            <a:ext cx="74215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0" i="0" dirty="0" err="1">
                <a:solidFill>
                  <a:srgbClr val="212121"/>
                </a:solidFill>
                <a:effectLst/>
                <a:latin typeface="system-ui"/>
              </a:rPr>
              <a:t>Guitart</a:t>
            </a:r>
            <a:r>
              <a:rPr lang="en-GB" sz="1100" b="0" i="0" dirty="0">
                <a:solidFill>
                  <a:srgbClr val="212121"/>
                </a:solidFill>
                <a:effectLst/>
                <a:latin typeface="system-ui"/>
              </a:rPr>
              <a:t> J, et al. Clinical and Pathological Characteristics and Outcomes Among Patients With Subcutaneous Panniculitis-like T-Cell Lymphoma and Related </a:t>
            </a:r>
            <a:r>
              <a:rPr lang="en-GB" sz="1100" b="0" i="0" dirty="0" err="1">
                <a:solidFill>
                  <a:srgbClr val="212121"/>
                </a:solidFill>
                <a:effectLst/>
                <a:latin typeface="system-ui"/>
              </a:rPr>
              <a:t>Adipotropic</a:t>
            </a:r>
            <a:r>
              <a:rPr lang="en-GB" sz="1100" b="0" i="0" dirty="0">
                <a:solidFill>
                  <a:srgbClr val="212121"/>
                </a:solidFill>
                <a:effectLst/>
                <a:latin typeface="system-ui"/>
              </a:rPr>
              <a:t> Lymphoproliferative Disorders. JAMA Dermatol. 2022 Oct 1;158(10):1167-1174.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469179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0;p7">
            <a:extLst>
              <a:ext uri="{FF2B5EF4-FFF2-40B4-BE49-F238E27FC236}">
                <a16:creationId xmlns:a16="http://schemas.microsoft.com/office/drawing/2014/main" id="{E4043997-3962-B774-D0DF-21ECDC685C1B}"/>
              </a:ext>
            </a:extLst>
          </p:cNvPr>
          <p:cNvSpPr txBox="1">
            <a:spLocks/>
          </p:cNvSpPr>
          <p:nvPr/>
        </p:nvSpPr>
        <p:spPr>
          <a:xfrm>
            <a:off x="249865" y="-7442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2800" dirty="0"/>
              <a:t>Linfoma de células </a:t>
            </a:r>
            <a:r>
              <a:rPr lang="pt-BR" sz="2800" dirty="0" err="1"/>
              <a:t>T</a:t>
            </a:r>
            <a:r>
              <a:rPr lang="pt-BR" sz="2800" dirty="0"/>
              <a:t> subcutâneo paniculite-símile</a:t>
            </a:r>
            <a:endParaRPr lang="pt-BR" sz="28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Google Shape;121;p7">
            <a:extLst>
              <a:ext uri="{FF2B5EF4-FFF2-40B4-BE49-F238E27FC236}">
                <a16:creationId xmlns:a16="http://schemas.microsoft.com/office/drawing/2014/main" id="{23E5B0E7-B4D0-6507-1617-8FEF247B91DF}"/>
              </a:ext>
            </a:extLst>
          </p:cNvPr>
          <p:cNvSpPr txBox="1">
            <a:spLocks/>
          </p:cNvSpPr>
          <p:nvPr/>
        </p:nvSpPr>
        <p:spPr>
          <a:xfrm>
            <a:off x="-265814" y="794619"/>
            <a:ext cx="9260958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85800" indent="-342900" algn="just">
              <a:buSzPts val="3200"/>
              <a:buFont typeface="Arial" panose="020B0604020202020204" pitchFamily="34" charset="0"/>
              <a:buChar char="•"/>
            </a:pPr>
            <a:r>
              <a:rPr lang="pt-PT" sz="2200" dirty="0"/>
              <a:t>Sintomas B em aproximadamente 70% dos pacientes.</a:t>
            </a:r>
          </a:p>
          <a:p>
            <a:pPr marL="685800" indent="-342900" algn="just">
              <a:buSzPts val="3200"/>
              <a:buFont typeface="Arial" panose="020B0604020202020204" pitchFamily="34" charset="0"/>
              <a:buChar char="•"/>
            </a:pPr>
            <a:r>
              <a:rPr lang="pt-PT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Síndrome </a:t>
            </a:r>
            <a:r>
              <a:rPr lang="pt-PT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hemofagocítica</a:t>
            </a:r>
            <a:r>
              <a:rPr lang="pt-PT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 até 20% dos casos.</a:t>
            </a:r>
          </a:p>
          <a:p>
            <a:pPr marL="685800" indent="-342900" algn="just">
              <a:buSzPts val="3200"/>
              <a:buFont typeface="Arial" panose="020B0604020202020204" pitchFamily="34" charset="0"/>
              <a:buChar char="•"/>
            </a:pPr>
            <a:r>
              <a:rPr lang="pt-PT" sz="2200" dirty="0"/>
              <a:t>Sobrevida global (SG) em 5 anos: 85 - 91%.</a:t>
            </a:r>
          </a:p>
          <a:p>
            <a:pPr marL="685800" indent="-342900" algn="just">
              <a:buSzPts val="3200"/>
              <a:buFont typeface="Arial" panose="020B0604020202020204" pitchFamily="34" charset="0"/>
              <a:buChar char="•"/>
            </a:pPr>
            <a:r>
              <a:rPr lang="pt-PT" sz="2200" dirty="0"/>
              <a:t> Fatores associados ao pior prognóstico:</a:t>
            </a:r>
          </a:p>
          <a:p>
            <a:pPr marL="685800" indent="-342900" algn="just">
              <a:buSzPts val="3200"/>
              <a:buFont typeface="Wingdings" pitchFamily="2" charset="2"/>
              <a:buChar char="ü"/>
            </a:pPr>
            <a:r>
              <a:rPr lang="pt-PT" sz="2200" dirty="0"/>
              <a:t> Envolvimento das extremidades superiores.</a:t>
            </a:r>
          </a:p>
          <a:p>
            <a:pPr marL="685800" indent="-342900" algn="just">
              <a:buSzPts val="3200"/>
              <a:buFont typeface="Wingdings" pitchFamily="2" charset="2"/>
              <a:buChar char="ü"/>
            </a:pPr>
            <a:r>
              <a:rPr lang="pt-PT" sz="2200" dirty="0"/>
              <a:t> Síndrome </a:t>
            </a:r>
            <a:r>
              <a:rPr lang="pt-PT" sz="2200" dirty="0" err="1"/>
              <a:t>hemofagocítica</a:t>
            </a:r>
            <a:r>
              <a:rPr lang="pt-PT" sz="2200" dirty="0"/>
              <a:t>: sobrevida global em 5 anos: ~50%</a:t>
            </a:r>
            <a:endParaRPr lang="es-E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342900" algn="just">
              <a:buSzPts val="3200"/>
              <a:buFont typeface="Wingdings" pitchFamily="2" charset="2"/>
              <a:buChar char="ü"/>
            </a:pPr>
            <a:endParaRPr lang="pt-PT" sz="2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188466-46DF-0D84-D219-2FC02DF766FC}"/>
              </a:ext>
            </a:extLst>
          </p:cNvPr>
          <p:cNvSpPr txBox="1"/>
          <p:nvPr/>
        </p:nvSpPr>
        <p:spPr>
          <a:xfrm>
            <a:off x="1573619" y="4743390"/>
            <a:ext cx="7421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i="0" dirty="0">
                <a:solidFill>
                  <a:srgbClr val="212121"/>
                </a:solidFill>
                <a:effectLst/>
                <a:latin typeface="system-ui"/>
              </a:rPr>
              <a:t>Lin EC, Liao JB, Fang YH, Hong CH. The pathophysiology and current treatments for the subcutaneous panniculitis-like T cell lymphoma: An updated review. Asia Pac J Clin Oncol. 2023 Feb;19(1):27-34.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248480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erson's legs&#10;&#10;Description automatically generated">
            <a:extLst>
              <a:ext uri="{FF2B5EF4-FFF2-40B4-BE49-F238E27FC236}">
                <a16:creationId xmlns:a16="http://schemas.microsoft.com/office/drawing/2014/main" id="{DC9A4C6D-5253-538F-6212-462692E03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194" y="138224"/>
            <a:ext cx="5881611" cy="43482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ECBADE-B5F4-AE0F-FAB2-2C2551CDD8AD}"/>
              </a:ext>
            </a:extLst>
          </p:cNvPr>
          <p:cNvSpPr txBox="1"/>
          <p:nvPr/>
        </p:nvSpPr>
        <p:spPr>
          <a:xfrm>
            <a:off x="1573619" y="4743390"/>
            <a:ext cx="74215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0" i="0" dirty="0" err="1">
                <a:solidFill>
                  <a:srgbClr val="212121"/>
                </a:solidFill>
                <a:effectLst/>
                <a:latin typeface="system-ui"/>
              </a:rPr>
              <a:t>Guitart</a:t>
            </a:r>
            <a:r>
              <a:rPr lang="en-GB" sz="1100" b="0" i="0" dirty="0">
                <a:solidFill>
                  <a:srgbClr val="212121"/>
                </a:solidFill>
                <a:effectLst/>
                <a:latin typeface="system-ui"/>
              </a:rPr>
              <a:t> J, et al. Clinical and Pathological Characteristics and Outcomes Among Patients With Subcutaneous Panniculitis-like T-Cell Lymphoma and Related </a:t>
            </a:r>
            <a:r>
              <a:rPr lang="en-GB" sz="1100" b="0" i="0" dirty="0" err="1">
                <a:solidFill>
                  <a:srgbClr val="212121"/>
                </a:solidFill>
                <a:effectLst/>
                <a:latin typeface="system-ui"/>
              </a:rPr>
              <a:t>Adipotropic</a:t>
            </a:r>
            <a:r>
              <a:rPr lang="en-GB" sz="1100" b="0" i="0" dirty="0">
                <a:solidFill>
                  <a:srgbClr val="212121"/>
                </a:solidFill>
                <a:effectLst/>
                <a:latin typeface="system-ui"/>
              </a:rPr>
              <a:t> Lymphoproliferative Disorders. JAMA Dermatol. 2022 Oct 1;158(10):1167-1174.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09547450-2085-48E4-9D10-26A54FE71EDF}"/>
              </a:ext>
            </a:extLst>
          </p:cNvPr>
          <p:cNvSpPr/>
          <p:nvPr/>
        </p:nvSpPr>
        <p:spPr>
          <a:xfrm>
            <a:off x="2158409" y="1637414"/>
            <a:ext cx="308344" cy="2020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18720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microscope&#10;&#10;Description automatically generated">
            <a:extLst>
              <a:ext uri="{FF2B5EF4-FFF2-40B4-BE49-F238E27FC236}">
                <a16:creationId xmlns:a16="http://schemas.microsoft.com/office/drawing/2014/main" id="{A23E168D-7C53-6094-6EE0-C29F7F36F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219" y="85060"/>
            <a:ext cx="6156251" cy="4380614"/>
          </a:xfrm>
          <a:prstGeom prst="rect">
            <a:avLst/>
          </a:prstGeom>
        </p:spPr>
      </p:pic>
      <p:sp>
        <p:nvSpPr>
          <p:cNvPr id="6" name="Doughnut 5">
            <a:extLst>
              <a:ext uri="{FF2B5EF4-FFF2-40B4-BE49-F238E27FC236}">
                <a16:creationId xmlns:a16="http://schemas.microsoft.com/office/drawing/2014/main" id="{96E81443-E624-3067-A74D-86D06E0BB04E}"/>
              </a:ext>
            </a:extLst>
          </p:cNvPr>
          <p:cNvSpPr/>
          <p:nvPr/>
        </p:nvSpPr>
        <p:spPr>
          <a:xfrm>
            <a:off x="653942" y="1956391"/>
            <a:ext cx="2333807" cy="2509283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602701EF-BEFE-1A02-C671-AFA4AA98E580}"/>
              </a:ext>
            </a:extLst>
          </p:cNvPr>
          <p:cNvSpPr/>
          <p:nvPr/>
        </p:nvSpPr>
        <p:spPr>
          <a:xfrm>
            <a:off x="978195" y="999460"/>
            <a:ext cx="520996" cy="3296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C0A65F-40E0-EB48-E423-627654EB4560}"/>
              </a:ext>
            </a:extLst>
          </p:cNvPr>
          <p:cNvSpPr txBox="1"/>
          <p:nvPr/>
        </p:nvSpPr>
        <p:spPr>
          <a:xfrm>
            <a:off x="6815470" y="1329070"/>
            <a:ext cx="232853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dirty="0"/>
              <a:t>O infiltrado consiste em células T citotóxicas (CD3+/CD8+/CD5+/TIA1+)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F417BD-1DCF-9093-5008-EC0F9DE2E877}"/>
              </a:ext>
            </a:extLst>
          </p:cNvPr>
          <p:cNvSpPr txBox="1"/>
          <p:nvPr/>
        </p:nvSpPr>
        <p:spPr>
          <a:xfrm>
            <a:off x="1573619" y="4743390"/>
            <a:ext cx="74215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0" i="0" dirty="0" err="1">
                <a:solidFill>
                  <a:srgbClr val="212121"/>
                </a:solidFill>
                <a:effectLst/>
                <a:latin typeface="system-ui"/>
              </a:rPr>
              <a:t>Guitart</a:t>
            </a:r>
            <a:r>
              <a:rPr lang="en-GB" sz="1100" b="0" i="0" dirty="0">
                <a:solidFill>
                  <a:srgbClr val="212121"/>
                </a:solidFill>
                <a:effectLst/>
                <a:latin typeface="system-ui"/>
              </a:rPr>
              <a:t> J, et al. Clinical and Pathological Characteristics and Outcomes Among Patients With Subcutaneous Panniculitis-like T-Cell Lymphoma and Related </a:t>
            </a:r>
            <a:r>
              <a:rPr lang="en-GB" sz="1100" b="0" i="0" dirty="0" err="1">
                <a:solidFill>
                  <a:srgbClr val="212121"/>
                </a:solidFill>
                <a:effectLst/>
                <a:latin typeface="system-ui"/>
              </a:rPr>
              <a:t>Adipotropic</a:t>
            </a:r>
            <a:r>
              <a:rPr lang="en-GB" sz="1100" b="0" i="0" dirty="0">
                <a:solidFill>
                  <a:srgbClr val="212121"/>
                </a:solidFill>
                <a:effectLst/>
                <a:latin typeface="system-ui"/>
              </a:rPr>
              <a:t> Lymphoproliferative Disorders. JAMA Dermatol. 2022 Oct 1;158(10):1167-1174.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051151-BD40-22C0-E031-02A7C2C24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19" y="85060"/>
            <a:ext cx="6241311" cy="456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908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21F9F8-A579-E5D0-1134-4613619C41AE}"/>
              </a:ext>
            </a:extLst>
          </p:cNvPr>
          <p:cNvSpPr txBox="1"/>
          <p:nvPr/>
        </p:nvSpPr>
        <p:spPr>
          <a:xfrm>
            <a:off x="191386" y="882502"/>
            <a:ext cx="875059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s-ES" sz="2300" dirty="0"/>
              <a:t>Paciente </a:t>
            </a:r>
            <a:r>
              <a:rPr lang="es-ES" sz="2300" dirty="0" err="1"/>
              <a:t>femina</a:t>
            </a:r>
            <a:r>
              <a:rPr lang="es-ES" sz="2300" dirty="0"/>
              <a:t> de 37 anos de </a:t>
            </a:r>
            <a:r>
              <a:rPr lang="es-ES" sz="2300" dirty="0" err="1"/>
              <a:t>idade</a:t>
            </a:r>
            <a:r>
              <a:rPr lang="es-ES" sz="2300" dirty="0"/>
              <a:t>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s-ES" sz="2300" dirty="0"/>
              <a:t>Nódulos em </a:t>
            </a:r>
            <a:r>
              <a:rPr lang="es-ES" sz="2300" dirty="0" err="1"/>
              <a:t>braços</a:t>
            </a:r>
            <a:r>
              <a:rPr lang="es-ES" sz="2300" dirty="0"/>
              <a:t> </a:t>
            </a:r>
            <a:r>
              <a:rPr lang="es-ES" sz="2300" dirty="0" err="1"/>
              <a:t>há</a:t>
            </a:r>
            <a:r>
              <a:rPr lang="es-ES" sz="2300" dirty="0"/>
              <a:t> 3 anos, </a:t>
            </a:r>
            <a:r>
              <a:rPr lang="es-ES" sz="2300" dirty="0" err="1"/>
              <a:t>mais</a:t>
            </a:r>
            <a:r>
              <a:rPr lang="es-ES" sz="2300" dirty="0"/>
              <a:t> </a:t>
            </a:r>
            <a:r>
              <a:rPr lang="es-ES" sz="2300" dirty="0" err="1"/>
              <a:t>palpáveis</a:t>
            </a:r>
            <a:r>
              <a:rPr lang="es-ES" sz="2300" dirty="0"/>
              <a:t> do que </a:t>
            </a:r>
            <a:r>
              <a:rPr lang="es-ES" sz="2300" dirty="0" err="1"/>
              <a:t>visíveis</a:t>
            </a:r>
            <a:r>
              <a:rPr lang="es-ES" sz="2300" dirty="0"/>
              <a:t>, </a:t>
            </a:r>
            <a:r>
              <a:rPr lang="es-ES" sz="2300" dirty="0" err="1"/>
              <a:t>com</a:t>
            </a:r>
            <a:r>
              <a:rPr lang="es-ES" sz="2300" dirty="0"/>
              <a:t> áreas de atrofia, </a:t>
            </a:r>
            <a:r>
              <a:rPr lang="es-ES" sz="2300" dirty="0" err="1"/>
              <a:t>algumas</a:t>
            </a:r>
            <a:r>
              <a:rPr lang="es-ES" sz="2300" dirty="0"/>
              <a:t> </a:t>
            </a:r>
            <a:r>
              <a:rPr lang="es-ES" sz="2300" dirty="0" err="1"/>
              <a:t>com</a:t>
            </a:r>
            <a:r>
              <a:rPr lang="es-ES" sz="2300" dirty="0"/>
              <a:t> superficie violácea.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DD06B4-9BF2-FD4F-E965-37560645A797}"/>
              </a:ext>
            </a:extLst>
          </p:cNvPr>
          <p:cNvSpPr txBox="1"/>
          <p:nvPr/>
        </p:nvSpPr>
        <p:spPr>
          <a:xfrm>
            <a:off x="268941" y="268941"/>
            <a:ext cx="3684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Historia clínico</a:t>
            </a:r>
            <a:endParaRPr lang="en-US" sz="2800" dirty="0"/>
          </a:p>
        </p:txBody>
      </p:sp>
    </p:spTree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DB26F47A-3161-9C36-09FB-961142C04670}"/>
              </a:ext>
            </a:extLst>
          </p:cNvPr>
          <p:cNvSpPr txBox="1">
            <a:spLocks/>
          </p:cNvSpPr>
          <p:nvPr/>
        </p:nvSpPr>
        <p:spPr>
          <a:xfrm>
            <a:off x="276188" y="210942"/>
            <a:ext cx="8229600" cy="1143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br>
              <a:rPr lang="en-GB" dirty="0">
                <a:solidFill>
                  <a:schemeClr val="tx1"/>
                </a:solidFill>
              </a:rPr>
            </a:br>
            <a:r>
              <a:rPr lang="en-GB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28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gradecimientos</a:t>
            </a:r>
            <a:endParaRPr lang="pt-BR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4">
            <a:extLst>
              <a:ext uri="{FF2B5EF4-FFF2-40B4-BE49-F238E27FC236}">
                <a16:creationId xmlns:a16="http://schemas.microsoft.com/office/drawing/2014/main" id="{8BB08A4D-090F-3556-053B-07079A254ACC}"/>
              </a:ext>
            </a:extLst>
          </p:cNvPr>
          <p:cNvSpPr txBox="1"/>
          <p:nvPr/>
        </p:nvSpPr>
        <p:spPr>
          <a:xfrm>
            <a:off x="8626" y="6392174"/>
            <a:ext cx="914112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212121"/>
                </a:solidFill>
              </a:rPr>
              <a:t>Bonifaz A, Tirado-Sánchez A. Cutaneous Disseminated and Extracutaneous Sporotrichosis: Current Status of a Complex Disease. J Fungi (Basel). 2017 Feb 10;3(1):6. doi: 10.3390/jof3010006. PMID: 29371525; PMCID: PMC5715962.</a:t>
            </a:r>
            <a:endParaRPr lang="pt-B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C52A91-E85C-3CAC-4CBD-A00765044FC6}"/>
              </a:ext>
            </a:extLst>
          </p:cNvPr>
          <p:cNvSpPr txBox="1"/>
          <p:nvPr/>
        </p:nvSpPr>
        <p:spPr>
          <a:xfrm>
            <a:off x="276188" y="1353942"/>
            <a:ext cx="6339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Dr. Marcella Soares </a:t>
            </a:r>
            <a:r>
              <a:rPr lang="en-US" sz="2400" dirty="0" err="1"/>
              <a:t>Pincelli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68530156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DB26F47A-3161-9C36-09FB-961142C04670}"/>
              </a:ext>
            </a:extLst>
          </p:cNvPr>
          <p:cNvSpPr txBox="1">
            <a:spLocks/>
          </p:cNvSpPr>
          <p:nvPr/>
        </p:nvSpPr>
        <p:spPr>
          <a:xfrm>
            <a:off x="191128" y="296003"/>
            <a:ext cx="8229600" cy="1143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200" dirty="0" err="1">
                <a:solidFill>
                  <a:schemeClr val="tx1"/>
                </a:solidFill>
              </a:rPr>
              <a:t>Referências</a:t>
            </a:r>
            <a:endParaRPr lang="pt-BR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4">
            <a:extLst>
              <a:ext uri="{FF2B5EF4-FFF2-40B4-BE49-F238E27FC236}">
                <a16:creationId xmlns:a16="http://schemas.microsoft.com/office/drawing/2014/main" id="{8BB08A4D-090F-3556-053B-07079A254ACC}"/>
              </a:ext>
            </a:extLst>
          </p:cNvPr>
          <p:cNvSpPr txBox="1"/>
          <p:nvPr/>
        </p:nvSpPr>
        <p:spPr>
          <a:xfrm>
            <a:off x="8626" y="6392174"/>
            <a:ext cx="914112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212121"/>
                </a:solidFill>
              </a:rPr>
              <a:t>Bonifaz A, Tirado-Sánchez A. Cutaneous Disseminated and Extracutaneous Sporotrichosis: Current Status of a Complex Disease. J Fungi (Basel). 2017 Feb 10;3(1):6. doi: 10.3390/jof3010006. PMID: 29371525; PMCID: PMC5715962.</a:t>
            </a:r>
            <a:endParaRPr lang="pt-B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C52A91-E85C-3CAC-4CBD-A00765044FC6}"/>
              </a:ext>
            </a:extLst>
          </p:cNvPr>
          <p:cNvSpPr txBox="1"/>
          <p:nvPr/>
        </p:nvSpPr>
        <p:spPr>
          <a:xfrm>
            <a:off x="198316" y="665484"/>
            <a:ext cx="8761744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500" b="0" i="0" dirty="0">
              <a:solidFill>
                <a:srgbClr val="21212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5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Anand NC, et al. Suggestions for a New Clinical Classification Approach to Panniculitis Based on a Mayo Clinic Experience of 207 Cases. Am J Clin Dermatol. 2022 Sep;23(5):739-746.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Rangel LK, et al. Clinical Characteristics of Lupus Erythematosus Panniculitis/</a:t>
            </a:r>
            <a:r>
              <a:rPr lang="en-GB" sz="16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Profundus</a:t>
            </a:r>
            <a:r>
              <a:rPr lang="en-GB" sz="16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A Retrospective Review of 61 Patients. JAMA Dermatol. 2020 Nov 1;156(11):1264-1266.</a:t>
            </a:r>
            <a:endParaRPr lang="en-GB" sz="1500" b="0" i="0" dirty="0">
              <a:solidFill>
                <a:srgbClr val="21212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5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Arps</a:t>
            </a:r>
            <a:r>
              <a:rPr lang="en-GB" sz="15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DP, Patel RM. Lupus </a:t>
            </a:r>
            <a:r>
              <a:rPr lang="en-GB" sz="15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profundus</a:t>
            </a:r>
            <a:r>
              <a:rPr lang="en-GB" sz="15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(panniculitis): a potential mimic of subcutaneous panniculitis-like T-cell lymphoma. Arch </a:t>
            </a:r>
            <a:r>
              <a:rPr lang="en-GB" sz="15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Pathol</a:t>
            </a:r>
            <a:r>
              <a:rPr lang="en-GB" sz="15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Lab Med. 2013 Sep;137(9):1211-5.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5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Wu X, </a:t>
            </a:r>
            <a:r>
              <a:rPr lang="en-GB" sz="15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Subtil</a:t>
            </a:r>
            <a:r>
              <a:rPr lang="en-GB" sz="15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GB" sz="15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Craiglow</a:t>
            </a:r>
            <a:r>
              <a:rPr lang="en-GB" sz="15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B, </a:t>
            </a:r>
            <a:r>
              <a:rPr lang="en-GB" sz="15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Watsky</a:t>
            </a:r>
            <a:r>
              <a:rPr lang="en-GB" sz="15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K, Marks A, Ko C. The coexistence of lupus erythematosus panniculitis and subcutaneous panniculitis-like T-cell lymphoma in the same patient. JAAD Case Rep. 2018 Feb 4;4(2):179-184.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5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Wu X, et al. The coexistence of lupus erythematosus panniculitis and subcutaneous panniculitis-like T-cell lymphoma in the same patient. JAAD Case Rep. 2018 Feb 4;4(2):179-184.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634429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 on a rocky island&#10;&#10;Description automatically generated">
            <a:extLst>
              <a:ext uri="{FF2B5EF4-FFF2-40B4-BE49-F238E27FC236}">
                <a16:creationId xmlns:a16="http://schemas.microsoft.com/office/drawing/2014/main" id="{CA9EAC5C-B641-4668-D902-86475C0E4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0748" y="89184"/>
            <a:ext cx="6061665" cy="40411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EB5008-124A-82D2-3824-A82507F1D52D}"/>
              </a:ext>
            </a:extLst>
          </p:cNvPr>
          <p:cNvSpPr txBox="1"/>
          <p:nvPr/>
        </p:nvSpPr>
        <p:spPr>
          <a:xfrm>
            <a:off x="318977" y="1371600"/>
            <a:ext cx="2115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yuri.casal@hc.fm.usp.br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F11F26-16CF-18CD-15BD-06480AF3F098}"/>
              </a:ext>
            </a:extLst>
          </p:cNvPr>
          <p:cNvSpPr txBox="1"/>
          <p:nvPr/>
        </p:nvSpPr>
        <p:spPr>
          <a:xfrm>
            <a:off x="4572000" y="4380614"/>
            <a:ext cx="2339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Salvador – Bahia - </a:t>
            </a:r>
            <a:r>
              <a:rPr lang="en-US" dirty="0" err="1"/>
              <a:t>Brasil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188984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ny colorful paper notes with different languages&#10;&#10;Description automatically generated">
            <a:extLst>
              <a:ext uri="{FF2B5EF4-FFF2-40B4-BE49-F238E27FC236}">
                <a16:creationId xmlns:a16="http://schemas.microsoft.com/office/drawing/2014/main" id="{6C835096-5C09-AFE7-2769-849667090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603" y="141471"/>
            <a:ext cx="6610793" cy="439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0637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27C035F-5374-65A1-1F13-247FB57BA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09" y="41200"/>
            <a:ext cx="4423144" cy="447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agonal Stripe 2">
            <a:extLst>
              <a:ext uri="{FF2B5EF4-FFF2-40B4-BE49-F238E27FC236}">
                <a16:creationId xmlns:a16="http://schemas.microsoft.com/office/drawing/2014/main" id="{C8487DC5-6D63-7068-0A12-CA45AC66BD94}"/>
              </a:ext>
            </a:extLst>
          </p:cNvPr>
          <p:cNvSpPr/>
          <p:nvPr/>
        </p:nvSpPr>
        <p:spPr>
          <a:xfrm rot="1229278">
            <a:off x="1280093" y="450547"/>
            <a:ext cx="1233377" cy="563525"/>
          </a:xfrm>
          <a:prstGeom prst="diagStrip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BFD3CFE-35CB-77EF-57FD-731B1DEA3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616" y="41201"/>
            <a:ext cx="3669875" cy="447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03523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examining a person's back&#10;&#10;Description automatically generated">
            <a:extLst>
              <a:ext uri="{FF2B5EF4-FFF2-40B4-BE49-F238E27FC236}">
                <a16:creationId xmlns:a16="http://schemas.microsoft.com/office/drawing/2014/main" id="{716543B5-B373-9E3F-388D-554F3EE9C8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" r="1446" b="11137"/>
          <a:stretch/>
        </p:blipFill>
        <p:spPr>
          <a:xfrm>
            <a:off x="799333" y="293577"/>
            <a:ext cx="7545334" cy="38212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4EFB5B-60B1-F5B5-697A-CCE63AFD62A2}"/>
              </a:ext>
            </a:extLst>
          </p:cNvPr>
          <p:cNvSpPr txBox="1"/>
          <p:nvPr/>
        </p:nvSpPr>
        <p:spPr>
          <a:xfrm>
            <a:off x="3987210" y="4199861"/>
            <a:ext cx="2838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Paniculite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2562825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ink stain&#10;&#10;Description automatically generated">
            <a:extLst>
              <a:ext uri="{FF2B5EF4-FFF2-40B4-BE49-F238E27FC236}">
                <a16:creationId xmlns:a16="http://schemas.microsoft.com/office/drawing/2014/main" id="{47E72F5F-4A86-54E5-6E74-FECF41DF75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16" t="14629" r="37276" b="-530"/>
          <a:stretch/>
        </p:blipFill>
        <p:spPr>
          <a:xfrm>
            <a:off x="2870791" y="180753"/>
            <a:ext cx="3657599" cy="4575532"/>
          </a:xfrm>
          <a:prstGeom prst="rect">
            <a:avLst/>
          </a:prstGeom>
        </p:spPr>
      </p:pic>
      <p:sp>
        <p:nvSpPr>
          <p:cNvPr id="6" name="Doughnut 5">
            <a:extLst>
              <a:ext uri="{FF2B5EF4-FFF2-40B4-BE49-F238E27FC236}">
                <a16:creationId xmlns:a16="http://schemas.microsoft.com/office/drawing/2014/main" id="{EDDC9C3B-6A41-557C-8453-9B86770E8FEE}"/>
              </a:ext>
            </a:extLst>
          </p:cNvPr>
          <p:cNvSpPr/>
          <p:nvPr/>
        </p:nvSpPr>
        <p:spPr>
          <a:xfrm>
            <a:off x="3296093" y="1573619"/>
            <a:ext cx="3232297" cy="3569881"/>
          </a:xfrm>
          <a:prstGeom prst="donut">
            <a:avLst>
              <a:gd name="adj" fmla="val 131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5674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ink and white cell&#10;&#10;Description automatically generated">
            <a:extLst>
              <a:ext uri="{FF2B5EF4-FFF2-40B4-BE49-F238E27FC236}">
                <a16:creationId xmlns:a16="http://schemas.microsoft.com/office/drawing/2014/main" id="{D6E06A6C-7537-A74B-3C6D-F487045CC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10" y="104406"/>
            <a:ext cx="8680302" cy="452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6950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ink and white cell&#10;&#10;Description automatically generated">
            <a:extLst>
              <a:ext uri="{FF2B5EF4-FFF2-40B4-BE49-F238E27FC236}">
                <a16:creationId xmlns:a16="http://schemas.microsoft.com/office/drawing/2014/main" id="{4C985D88-732F-935E-13A1-841783F3B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08" y="85197"/>
            <a:ext cx="8680303" cy="452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619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ink and white pattern&#10;&#10;Description automatically generated">
            <a:extLst>
              <a:ext uri="{FF2B5EF4-FFF2-40B4-BE49-F238E27FC236}">
                <a16:creationId xmlns:a16="http://schemas.microsoft.com/office/drawing/2014/main" id="{C1E16A24-2A13-122B-064D-402D92460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15" y="93772"/>
            <a:ext cx="8765363" cy="457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17653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2327</TotalTime>
  <Words>1054</Words>
  <Application>Microsoft Macintosh PowerPoint</Application>
  <PresentationFormat>On-screen Show (16:9)</PresentationFormat>
  <Paragraphs>71</Paragraphs>
  <Slides>33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Courier New</vt:lpstr>
      <vt:lpstr>Roboto</vt:lpstr>
      <vt:lpstr>system-ui</vt:lpstr>
      <vt:lpstr>Wingdings</vt:lpstr>
      <vt:lpstr>Simple Light</vt:lpstr>
      <vt:lpstr>Caso anatomopatológico Los grandes simuladores en dermatopatología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Seminario de casos</dc:title>
  <cp:lastModifiedBy>yuri casal</cp:lastModifiedBy>
  <cp:revision>12</cp:revision>
  <dcterms:modified xsi:type="dcterms:W3CDTF">2024-05-31T11:37:30Z</dcterms:modified>
</cp:coreProperties>
</file>